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5" name="Picture 14" descr="Wave8.png"/>
          <p:cNvPicPr>
            <a:picLocks noChangeAspect="1"/>
          </p:cNvPicPr>
          <p:nvPr/>
        </p:nvPicPr>
        <p:blipFill>
          <a:blip r:embed="rId2" cstate="print">
            <a:duotone>
              <a:prstClr val="black"/>
              <a:schemeClr val="accent1">
                <a:tint val="45000"/>
                <a:satMod val="400000"/>
              </a:schemeClr>
            </a:duotone>
            <a:lum bright="20000" contrast="63000"/>
          </a:blip>
          <a:stretch>
            <a:fillRect/>
          </a:stretch>
        </p:blipFill>
        <p:spPr>
          <a:xfrm>
            <a:off x="0" y="3290240"/>
            <a:ext cx="8458200" cy="3454415"/>
          </a:xfrm>
          <a:prstGeom prst="rect">
            <a:avLst/>
          </a:prstGeom>
        </p:spPr>
      </p:pic>
      <p:pic>
        <p:nvPicPr>
          <p:cNvPr id="11" name="Picture 10" descr="Wave11.png"/>
          <p:cNvPicPr>
            <a:picLocks noChangeAspect="1"/>
          </p:cNvPicPr>
          <p:nvPr/>
        </p:nvPicPr>
        <p:blipFill>
          <a:blip r:embed="rId3" cstate="print">
            <a:duotone>
              <a:prstClr val="black"/>
              <a:schemeClr val="accent5">
                <a:tint val="45000"/>
                <a:satMod val="400000"/>
              </a:schemeClr>
            </a:duotone>
            <a:lum bright="19000" contrast="78000"/>
          </a:blip>
          <a:stretch>
            <a:fillRect/>
          </a:stretch>
        </p:blipFill>
        <p:spPr>
          <a:xfrm>
            <a:off x="2104372" y="3730911"/>
            <a:ext cx="7039627" cy="3139615"/>
          </a:xfrm>
          <a:prstGeom prst="rect">
            <a:avLst/>
          </a:prstGeom>
        </p:spPr>
      </p:pic>
      <p:pic>
        <p:nvPicPr>
          <p:cNvPr id="8" name="Picture 7" descr="Wave2.png"/>
          <p:cNvPicPr>
            <a:picLocks noChangeAspect="1"/>
          </p:cNvPicPr>
          <p:nvPr/>
        </p:nvPicPr>
        <p:blipFill>
          <a:blip r:embed="rId4" cstate="print">
            <a:duotone>
              <a:prstClr val="black"/>
              <a:schemeClr val="accent6">
                <a:tint val="45000"/>
                <a:satMod val="400000"/>
              </a:schemeClr>
            </a:duotone>
            <a:lum bright="5000" contrast="52000"/>
          </a:blip>
          <a:stretch>
            <a:fillRect/>
          </a:stretch>
        </p:blipFill>
        <p:spPr>
          <a:xfrm>
            <a:off x="-12526" y="0"/>
            <a:ext cx="5373635" cy="643129"/>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631867-CFC4-42BA-8D4C-684C3CB52D2D}" type="datetimeFigureOut">
              <a:rPr lang="en-US" smtClean="0"/>
              <a:t>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6019A-F5B0-4FCB-A062-784CE8609EA0}" type="slidenum">
              <a:rPr lang="en-US" smtClean="0"/>
              <a:t>‹#›</a:t>
            </a:fld>
            <a:endParaRPr lang="en-US"/>
          </a:p>
        </p:txBody>
      </p:sp>
      <p:pic>
        <p:nvPicPr>
          <p:cNvPr id="7" name="Picture 6" descr="Wave1.png"/>
          <p:cNvPicPr>
            <a:picLocks noChangeAspect="1"/>
          </p:cNvPicPr>
          <p:nvPr/>
        </p:nvPicPr>
        <p:blipFill>
          <a:blip r:embed="rId5" cstate="print">
            <a:duotone>
              <a:prstClr val="black"/>
              <a:schemeClr val="accent1">
                <a:tint val="45000"/>
                <a:satMod val="400000"/>
              </a:schemeClr>
            </a:duotone>
            <a:lum bright="17000" contrast="42000"/>
          </a:blip>
          <a:stretch>
            <a:fillRect/>
          </a:stretch>
        </p:blipFill>
        <p:spPr>
          <a:xfrm>
            <a:off x="-12526" y="-25052"/>
            <a:ext cx="5373635" cy="563881"/>
          </a:xfrm>
          <a:prstGeom prst="rect">
            <a:avLst/>
          </a:prstGeom>
        </p:spPr>
      </p:pic>
      <p:pic>
        <p:nvPicPr>
          <p:cNvPr id="14" name="Picture 13" descr="Wave8.png"/>
          <p:cNvPicPr>
            <a:picLocks noChangeAspect="1"/>
          </p:cNvPicPr>
          <p:nvPr/>
        </p:nvPicPr>
        <p:blipFill>
          <a:blip r:embed="rId6" cstate="print">
            <a:duotone>
              <a:schemeClr val="bg2">
                <a:shade val="45000"/>
                <a:satMod val="135000"/>
              </a:schemeClr>
              <a:prstClr val="white"/>
            </a:duotone>
            <a:lum bright="24000"/>
          </a:blip>
          <a:stretch>
            <a:fillRect/>
          </a:stretch>
        </p:blipFill>
        <p:spPr>
          <a:xfrm>
            <a:off x="0" y="3185175"/>
            <a:ext cx="9144000" cy="3636226"/>
          </a:xfrm>
          <a:prstGeom prst="rect">
            <a:avLst/>
          </a:prstGeom>
        </p:spPr>
      </p:pic>
      <p:pic>
        <p:nvPicPr>
          <p:cNvPr id="9" name="Picture 8" descr="Wave8.png"/>
          <p:cNvPicPr>
            <a:picLocks noChangeAspect="1"/>
          </p:cNvPicPr>
          <p:nvPr/>
        </p:nvPicPr>
        <p:blipFill>
          <a:blip r:embed="rId6" cstate="print">
            <a:duotone>
              <a:prstClr val="black"/>
              <a:schemeClr val="accent1">
                <a:tint val="45000"/>
                <a:satMod val="400000"/>
              </a:schemeClr>
            </a:duotone>
            <a:lum bright="6000" contrast="63000"/>
          </a:blip>
          <a:stretch>
            <a:fillRect/>
          </a:stretch>
        </p:blipFill>
        <p:spPr>
          <a:xfrm>
            <a:off x="0" y="3234300"/>
            <a:ext cx="9144000" cy="3636226"/>
          </a:xfrm>
          <a:prstGeom prst="rect">
            <a:avLst/>
          </a:prstGeom>
        </p:spPr>
      </p:pic>
      <p:pic>
        <p:nvPicPr>
          <p:cNvPr id="10" name="Picture 9" descr="Wave10.png"/>
          <p:cNvPicPr>
            <a:picLocks noChangeAspect="1"/>
          </p:cNvPicPr>
          <p:nvPr/>
        </p:nvPicPr>
        <p:blipFill>
          <a:blip r:embed="rId7" cstate="print">
            <a:duotone>
              <a:prstClr val="black"/>
              <a:schemeClr val="accent6">
                <a:tint val="45000"/>
                <a:satMod val="400000"/>
              </a:schemeClr>
            </a:duotone>
            <a:lum bright="9000" contrast="86000"/>
          </a:blip>
          <a:stretch>
            <a:fillRect/>
          </a:stretch>
        </p:blipFill>
        <p:spPr>
          <a:xfrm>
            <a:off x="0" y="4480469"/>
            <a:ext cx="9144000" cy="2102938"/>
          </a:xfrm>
          <a:prstGeom prst="rect">
            <a:avLst/>
          </a:prstGeom>
        </p:spPr>
      </p:pic>
      <p:pic>
        <p:nvPicPr>
          <p:cNvPr id="16" name="Picture 15" descr="Wave9.png"/>
          <p:cNvPicPr>
            <a:picLocks noChangeAspect="1"/>
          </p:cNvPicPr>
          <p:nvPr/>
        </p:nvPicPr>
        <p:blipFill>
          <a:blip r:embed="rId8" cstate="print">
            <a:duotone>
              <a:prstClr val="black"/>
              <a:schemeClr val="accent6">
                <a:tint val="45000"/>
                <a:satMod val="400000"/>
              </a:schemeClr>
            </a:duotone>
            <a:lum bright="-4000" contrast="66000"/>
          </a:blip>
          <a:stretch>
            <a:fillRect/>
          </a:stretch>
        </p:blipFill>
        <p:spPr>
          <a:xfrm>
            <a:off x="5830816" y="3591837"/>
            <a:ext cx="3313183" cy="1341123"/>
          </a:xfrm>
          <a:prstGeom prst="rect">
            <a:avLst/>
          </a:prstGeom>
        </p:spPr>
      </p:pic>
      <p:pic>
        <p:nvPicPr>
          <p:cNvPr id="17" name="Picture 16" descr="Wave6.png"/>
          <p:cNvPicPr>
            <a:picLocks noChangeAspect="1"/>
          </p:cNvPicPr>
          <p:nvPr/>
        </p:nvPicPr>
        <p:blipFill>
          <a:blip r:embed="rId9" cstate="print">
            <a:duotone>
              <a:prstClr val="black"/>
              <a:schemeClr val="accent6">
                <a:tint val="45000"/>
                <a:satMod val="400000"/>
              </a:schemeClr>
            </a:duotone>
            <a:lum contrast="59000"/>
          </a:blip>
          <a:stretch>
            <a:fillRect/>
          </a:stretch>
        </p:blipFill>
        <p:spPr>
          <a:xfrm>
            <a:off x="-16807" y="4967350"/>
            <a:ext cx="4476074" cy="809685"/>
          </a:xfrm>
          <a:prstGeom prst="rect">
            <a:avLst/>
          </a:prstGeom>
        </p:spPr>
      </p:pic>
      <p:pic>
        <p:nvPicPr>
          <p:cNvPr id="19" name="Picture 18" descr="Wave3.png"/>
          <p:cNvPicPr>
            <a:picLocks noChangeAspect="1"/>
          </p:cNvPicPr>
          <p:nvPr/>
        </p:nvPicPr>
        <p:blipFill>
          <a:blip r:embed="rId10" cstate="print">
            <a:duotone>
              <a:prstClr val="black"/>
              <a:schemeClr val="accent1">
                <a:tint val="45000"/>
                <a:satMod val="400000"/>
              </a:schemeClr>
            </a:duotone>
          </a:blip>
          <a:stretch>
            <a:fillRect/>
          </a:stretch>
        </p:blipFill>
        <p:spPr>
          <a:xfrm rot="21421655">
            <a:off x="-106626" y="3101774"/>
            <a:ext cx="9455699" cy="2325798"/>
          </a:xfrm>
          <a:prstGeom prst="rect">
            <a:avLst/>
          </a:prstGeom>
        </p:spPr>
      </p:pic>
      <p:pic>
        <p:nvPicPr>
          <p:cNvPr id="20" name="Picture 19" descr="Wave11.png"/>
          <p:cNvPicPr>
            <a:picLocks noChangeAspect="1"/>
          </p:cNvPicPr>
          <p:nvPr/>
        </p:nvPicPr>
        <p:blipFill>
          <a:blip r:embed="rId3" cstate="print">
            <a:lum bright="70000" contrast="-70000"/>
          </a:blip>
          <a:stretch>
            <a:fillRect/>
          </a:stretch>
        </p:blipFill>
        <p:spPr>
          <a:xfrm>
            <a:off x="2590800" y="3260331"/>
            <a:ext cx="6553200" cy="361188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31867-CFC4-42BA-8D4C-684C3CB52D2D}" type="datetimeFigureOut">
              <a:rPr lang="en-US" smtClean="0"/>
              <a:t>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31867-CFC4-42BA-8D4C-684C3CB52D2D}" type="datetimeFigureOut">
              <a:rPr lang="en-US" smtClean="0"/>
              <a:t>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0" name="Picture 9" descr="Wave8.png"/>
          <p:cNvPicPr>
            <a:picLocks noChangeAspect="1"/>
          </p:cNvPicPr>
          <p:nvPr/>
        </p:nvPicPr>
        <p:blipFill>
          <a:blip r:embed="rId2" cstate="print">
            <a:duotone>
              <a:prstClr val="black"/>
              <a:schemeClr val="accent6">
                <a:tint val="45000"/>
                <a:satMod val="400000"/>
              </a:schemeClr>
            </a:duotone>
            <a:lum bright="23000" contrast="72000"/>
          </a:blip>
          <a:stretch>
            <a:fillRect/>
          </a:stretch>
        </p:blipFill>
        <p:spPr>
          <a:xfrm rot="5400000">
            <a:off x="-2816379" y="2865715"/>
            <a:ext cx="6857999" cy="1126571"/>
          </a:xfrm>
          <a:prstGeom prst="rect">
            <a:avLst/>
          </a:prstGeom>
        </p:spPr>
      </p:pic>
      <p:pic>
        <p:nvPicPr>
          <p:cNvPr id="9" name="Picture 8" descr="Wave8.png"/>
          <p:cNvPicPr>
            <a:picLocks noChangeAspect="1"/>
          </p:cNvPicPr>
          <p:nvPr/>
        </p:nvPicPr>
        <p:blipFill>
          <a:blip r:embed="rId3" cstate="print">
            <a:duotone>
              <a:schemeClr val="bg2">
                <a:shade val="45000"/>
                <a:satMod val="135000"/>
              </a:schemeClr>
              <a:prstClr val="white"/>
            </a:duotone>
            <a:lum bright="53000"/>
          </a:blip>
          <a:stretch>
            <a:fillRect/>
          </a:stretch>
        </p:blipFill>
        <p:spPr>
          <a:xfrm rot="5400000">
            <a:off x="-2891150" y="2830213"/>
            <a:ext cx="6858000" cy="1200958"/>
          </a:xfrm>
          <a:prstGeom prst="rect">
            <a:avLst/>
          </a:prstGeom>
        </p:spPr>
      </p:pic>
      <p:sp>
        <p:nvSpPr>
          <p:cNvPr id="2" name="Title 1"/>
          <p:cNvSpPr>
            <a:spLocks noGrp="1"/>
          </p:cNvSpPr>
          <p:nvPr>
            <p:ph type="title"/>
          </p:nvPr>
        </p:nvSpPr>
        <p:spPr>
          <a:xfrm>
            <a:off x="1200958" y="274638"/>
            <a:ext cx="7485841" cy="11430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lvl1pPr algn="l">
              <a:defRPr sz="3600" b="1" cap="all" spc="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1200959" y="1417638"/>
            <a:ext cx="7485840" cy="4708525"/>
          </a:xfrm>
        </p:spPr>
        <p:txBody>
          <a:bodyPr/>
          <a:lstStyle>
            <a:lvl1pPr>
              <a:buClr>
                <a:schemeClr val="tx2">
                  <a:lumMod val="75000"/>
                </a:schemeClr>
              </a:buClr>
              <a:buSzPct val="75000"/>
              <a:buFont typeface="Wingdings" pitchFamily="2" charset="2"/>
              <a:buChar char="Ø"/>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631867-CFC4-42BA-8D4C-684C3CB52D2D}" type="datetimeFigureOut">
              <a:rPr lang="en-US" smtClean="0"/>
              <a:t>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6019A-F5B0-4FCB-A062-784CE8609EA0}" type="slidenum">
              <a:rPr lang="en-US" smtClean="0"/>
              <a:t>‹#›</a:t>
            </a:fld>
            <a:endParaRPr lang="en-US"/>
          </a:p>
        </p:txBody>
      </p:sp>
      <p:pic>
        <p:nvPicPr>
          <p:cNvPr id="7" name="Picture 6" descr="Wave8.png"/>
          <p:cNvPicPr>
            <a:picLocks noChangeAspect="1"/>
          </p:cNvPicPr>
          <p:nvPr/>
        </p:nvPicPr>
        <p:blipFill>
          <a:blip r:embed="rId3" cstate="print">
            <a:duotone>
              <a:prstClr val="black"/>
              <a:schemeClr val="accent1">
                <a:tint val="45000"/>
                <a:satMod val="400000"/>
              </a:schemeClr>
            </a:duotone>
            <a:lum bright="6000" contrast="63000"/>
          </a:blip>
          <a:stretch>
            <a:fillRect/>
          </a:stretch>
        </p:blipFill>
        <p:spPr>
          <a:xfrm rot="5400000">
            <a:off x="-2953781" y="2828521"/>
            <a:ext cx="6858000" cy="1200958"/>
          </a:xfrm>
          <a:prstGeom prst="rect">
            <a:avLst/>
          </a:prstGeom>
        </p:spPr>
      </p:pic>
      <p:pic>
        <p:nvPicPr>
          <p:cNvPr id="11" name="Picture 10" descr="Wave10.png"/>
          <p:cNvPicPr>
            <a:picLocks noChangeAspect="1"/>
          </p:cNvPicPr>
          <p:nvPr/>
        </p:nvPicPr>
        <p:blipFill>
          <a:blip r:embed="rId4" cstate="print">
            <a:duotone>
              <a:prstClr val="black"/>
              <a:schemeClr val="accent6">
                <a:tint val="45000"/>
                <a:satMod val="400000"/>
              </a:schemeClr>
            </a:duotone>
            <a:lum bright="9000" contrast="86000"/>
          </a:blip>
          <a:stretch>
            <a:fillRect/>
          </a:stretch>
        </p:blipFill>
        <p:spPr>
          <a:xfrm rot="5400000">
            <a:off x="-3062616" y="2956141"/>
            <a:ext cx="6858001" cy="945719"/>
          </a:xfrm>
          <a:prstGeom prst="rect">
            <a:avLst/>
          </a:prstGeom>
        </p:spPr>
      </p:pic>
      <p:pic>
        <p:nvPicPr>
          <p:cNvPr id="14" name="Picture 13" descr="Wave11.png"/>
          <p:cNvPicPr>
            <a:picLocks noChangeAspect="1"/>
          </p:cNvPicPr>
          <p:nvPr/>
        </p:nvPicPr>
        <p:blipFill>
          <a:blip r:embed="rId5" cstate="print">
            <a:duotone>
              <a:prstClr val="black"/>
              <a:schemeClr val="accent1">
                <a:tint val="45000"/>
                <a:satMod val="400000"/>
              </a:schemeClr>
            </a:duotone>
            <a:lum bright="26000" contrast="66000"/>
          </a:blip>
          <a:stretch>
            <a:fillRect/>
          </a:stretch>
        </p:blipFill>
        <p:spPr>
          <a:xfrm>
            <a:off x="-106475" y="5436296"/>
            <a:ext cx="9250475" cy="143592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631867-CFC4-42BA-8D4C-684C3CB52D2D}" type="datetimeFigureOut">
              <a:rPr lang="en-US" smtClean="0"/>
              <a:t>11/5/2009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631867-CFC4-42BA-8D4C-684C3CB52D2D}" type="datetimeFigureOut">
              <a:rPr lang="en-US" smtClean="0"/>
              <a:t>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631867-CFC4-42BA-8D4C-684C3CB52D2D}" type="datetimeFigureOut">
              <a:rPr lang="en-US" smtClean="0"/>
              <a:t>11/5/2009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631867-CFC4-42BA-8D4C-684C3CB52D2D}" type="datetimeFigureOut">
              <a:rPr lang="en-US" smtClean="0"/>
              <a:t>11/5/2009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31867-CFC4-42BA-8D4C-684C3CB52D2D}" type="datetimeFigureOut">
              <a:rPr lang="en-US" smtClean="0"/>
              <a:t>11/5/2009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31867-CFC4-42BA-8D4C-684C3CB52D2D}" type="datetimeFigureOut">
              <a:rPr lang="en-US" smtClean="0"/>
              <a:t>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631867-CFC4-42BA-8D4C-684C3CB52D2D}" type="datetimeFigureOut">
              <a:rPr lang="en-US" smtClean="0"/>
              <a:t>11/5/2009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E6019A-F5B0-4FCB-A062-784CE8609EA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31867-CFC4-42BA-8D4C-684C3CB52D2D}" type="datetimeFigureOut">
              <a:rPr lang="en-US" smtClean="0"/>
              <a:t>11/5/2009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E6019A-F5B0-4FCB-A062-784CE8609E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Nobel Peace Prize Winners</a:t>
            </a:r>
            <a:br>
              <a:rPr lang="en-US" dirty="0" smtClean="0"/>
            </a:br>
            <a:r>
              <a:rPr lang="en-US" dirty="0" smtClean="0"/>
              <a:t>in Physics</a:t>
            </a:r>
            <a:endParaRPr lang="en-US" dirty="0"/>
          </a:p>
        </p:txBody>
      </p:sp>
      <p:sp>
        <p:nvSpPr>
          <p:cNvPr id="3" name="Subtitle 2"/>
          <p:cNvSpPr>
            <a:spLocks noGrp="1"/>
          </p:cNvSpPr>
          <p:nvPr>
            <p:ph type="subTitle" idx="1"/>
          </p:nvPr>
        </p:nvSpPr>
        <p:spPr/>
        <p:txBody>
          <a:bodyPr/>
          <a:lstStyle/>
          <a:p>
            <a:r>
              <a:rPr lang="en-US" dirty="0" smtClean="0"/>
              <a:t>By Rachael Jefferson</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Charles K. Kao</a:t>
            </a:r>
            <a:endParaRPr lang="en-US" dirty="0"/>
          </a:p>
        </p:txBody>
      </p:sp>
      <p:sp>
        <p:nvSpPr>
          <p:cNvPr id="3" name="Content Placeholder 2"/>
          <p:cNvSpPr>
            <a:spLocks noGrp="1"/>
          </p:cNvSpPr>
          <p:nvPr>
            <p:ph idx="1"/>
          </p:nvPr>
        </p:nvSpPr>
        <p:spPr>
          <a:xfrm>
            <a:off x="381000" y="1417639"/>
            <a:ext cx="8305799" cy="715961"/>
          </a:xfrm>
        </p:spPr>
        <p:txBody>
          <a:bodyPr>
            <a:normAutofit fontScale="70000" lnSpcReduction="2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chemeClr val="tx2">
                    <a:lumMod val="60000"/>
                    <a:lumOff val="40000"/>
                  </a:schemeClr>
                </a:solidFill>
                <a:effectLst>
                  <a:outerShdw blurRad="76200" dist="50800" dir="5400000" algn="tl" rotWithShape="0">
                    <a:srgbClr val="000000">
                      <a:alpha val="65000"/>
                    </a:srgbClr>
                  </a:outerShdw>
                </a:effectLst>
                <a:latin typeface="Matura MT Script Capitals" pitchFamily="66" charset="0"/>
              </a:rPr>
              <a:t>"for groundbreaking achievements concerning the transmission of light in fibers for optical communication"</a:t>
            </a: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 name="Picture 3" descr="kao.jpg"/>
          <p:cNvPicPr>
            <a:picLocks noChangeAspect="1"/>
          </p:cNvPicPr>
          <p:nvPr/>
        </p:nvPicPr>
        <p:blipFill>
          <a:blip r:embed="rId2" cstate="print"/>
          <a:stretch>
            <a:fillRect/>
          </a:stretch>
        </p:blipFill>
        <p:spPr>
          <a:xfrm>
            <a:off x="1524000" y="2209800"/>
            <a:ext cx="2447128"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648200" y="2209800"/>
            <a:ext cx="3657600" cy="3693319"/>
          </a:xfrm>
          <a:prstGeom prst="rect">
            <a:avLst/>
          </a:prstGeom>
          <a:noFill/>
        </p:spPr>
        <p:txBody>
          <a:bodyPr wrap="square" rtlCol="0">
            <a:spAutoFit/>
          </a:bodyPr>
          <a:lstStyle/>
          <a:p>
            <a:r>
              <a:rPr lang="en-US" dirty="0" smtClean="0"/>
              <a:t>Received ½ of the prize.</a:t>
            </a:r>
          </a:p>
          <a:p>
            <a:endParaRPr lang="en-US" dirty="0"/>
          </a:p>
          <a:p>
            <a:r>
              <a:rPr lang="en-US" dirty="0" smtClean="0"/>
              <a:t>Kao was born in Shanghai, China on November 4, 1933. His family moved to Hong Kong in 1948 where he completed his secondary education at St. Joseph’s College.</a:t>
            </a:r>
          </a:p>
          <a:p>
            <a:endParaRPr lang="en-US" dirty="0"/>
          </a:p>
          <a:p>
            <a:r>
              <a:rPr lang="en-US" dirty="0" smtClean="0"/>
              <a:t>He did his undergraduate studies in electrical engineering</a:t>
            </a:r>
            <a:r>
              <a:rPr lang="en-US" dirty="0"/>
              <a:t> </a:t>
            </a:r>
            <a:r>
              <a:rPr lang="en-US" dirty="0" smtClean="0"/>
              <a:t>at Woolwich Polytechnic, obtaining his Bachelor of Science degree issued by the University of London.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Willard s. Boyle</a:t>
            </a:r>
            <a:endParaRPr lang="en-US" dirty="0"/>
          </a:p>
        </p:txBody>
      </p:sp>
      <p:sp>
        <p:nvSpPr>
          <p:cNvPr id="3" name="Content Placeholder 2"/>
          <p:cNvSpPr>
            <a:spLocks noGrp="1"/>
          </p:cNvSpPr>
          <p:nvPr>
            <p:ph idx="1"/>
          </p:nvPr>
        </p:nvSpPr>
        <p:spPr>
          <a:xfrm>
            <a:off x="1200959" y="1417639"/>
            <a:ext cx="7485840" cy="868361"/>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200" b="1" spc="50" dirty="0" smtClean="0">
                <a:ln w="11430"/>
                <a:solidFill>
                  <a:schemeClr val="tx2">
                    <a:lumMod val="60000"/>
                    <a:lumOff val="40000"/>
                  </a:schemeClr>
                </a:solidFill>
                <a:effectLst>
                  <a:outerShdw blurRad="76200" dist="50800" dir="5400000" algn="tl" rotWithShape="0">
                    <a:srgbClr val="000000">
                      <a:alpha val="65000"/>
                    </a:srgbClr>
                  </a:outerShdw>
                </a:effectLst>
                <a:latin typeface="Matura MT Script Capitals" pitchFamily="66" charset="0"/>
              </a:rPr>
              <a:t>"for the invention of an imaging semiconductor circuit – the CCD sensor</a:t>
            </a:r>
            <a:r>
              <a:rPr lang="en-US" sz="2200" b="1" spc="50" dirty="0" smtClean="0">
                <a:ln w="11430"/>
                <a:solidFill>
                  <a:schemeClr val="tx2">
                    <a:lumMod val="60000"/>
                    <a:lumOff val="40000"/>
                  </a:schemeClr>
                </a:solidFill>
                <a:effectLst>
                  <a:outerShdw blurRad="76200" dist="50800" dir="5400000" algn="tl" rotWithShape="0">
                    <a:srgbClr val="000000">
                      <a:alpha val="65000"/>
                    </a:srgbClr>
                  </a:outerShdw>
                </a:effectLst>
              </a:rPr>
              <a:t>"</a:t>
            </a:r>
            <a:endParaRPr lang="en-US" sz="2200" b="1" spc="50" dirty="0">
              <a:ln w="11430"/>
              <a:solidFill>
                <a:schemeClr val="tx2">
                  <a:lumMod val="60000"/>
                  <a:lumOff val="40000"/>
                </a:schemeClr>
              </a:solidFill>
              <a:effectLst>
                <a:outerShdw blurRad="76200" dist="50800" dir="5400000" algn="tl" rotWithShape="0">
                  <a:srgbClr val="000000">
                    <a:alpha val="65000"/>
                  </a:srgbClr>
                </a:outerShdw>
              </a:effectLst>
            </a:endParaRPr>
          </a:p>
        </p:txBody>
      </p:sp>
      <p:pic>
        <p:nvPicPr>
          <p:cNvPr id="4" name="Picture 3" descr="boyle.jpg"/>
          <p:cNvPicPr>
            <a:picLocks noChangeAspect="1"/>
          </p:cNvPicPr>
          <p:nvPr/>
        </p:nvPicPr>
        <p:blipFill>
          <a:blip r:embed="rId2" cstate="print"/>
          <a:stretch>
            <a:fillRect/>
          </a:stretch>
        </p:blipFill>
        <p:spPr>
          <a:xfrm>
            <a:off x="1524000" y="2286000"/>
            <a:ext cx="2501508"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724400" y="2286000"/>
            <a:ext cx="3657600" cy="3693319"/>
          </a:xfrm>
          <a:prstGeom prst="rect">
            <a:avLst/>
          </a:prstGeom>
          <a:noFill/>
        </p:spPr>
        <p:txBody>
          <a:bodyPr wrap="square" rtlCol="0">
            <a:spAutoFit/>
          </a:bodyPr>
          <a:lstStyle/>
          <a:p>
            <a:r>
              <a:rPr lang="en-US" dirty="0" smtClean="0"/>
              <a:t>Received ¼ of the prize.</a:t>
            </a:r>
          </a:p>
          <a:p>
            <a:endParaRPr lang="en-US" dirty="0"/>
          </a:p>
          <a:p>
            <a:r>
              <a:rPr lang="en-US" dirty="0" smtClean="0"/>
              <a:t>Boyle was born in Amherst, Nova Scotia on August 19, 1924. He was homeschooled till he was 14 years old and attended Montreal’s Lower Canada College to complete his secondary education.</a:t>
            </a:r>
          </a:p>
          <a:p>
            <a:endParaRPr lang="en-US" dirty="0"/>
          </a:p>
          <a:p>
            <a:r>
              <a:rPr lang="en-US" dirty="0" smtClean="0"/>
              <a:t>He then attended McGill University before his education was interrupted when he decided to join the Royal Canadian Navy during World War II.</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George E. Smith</a:t>
            </a:r>
            <a:endParaRPr lang="en-US" dirty="0"/>
          </a:p>
        </p:txBody>
      </p:sp>
      <p:sp>
        <p:nvSpPr>
          <p:cNvPr id="3" name="Content Placeholder 2"/>
          <p:cNvSpPr>
            <a:spLocks noGrp="1"/>
          </p:cNvSpPr>
          <p:nvPr>
            <p:ph idx="1"/>
          </p:nvPr>
        </p:nvSpPr>
        <p:spPr>
          <a:xfrm>
            <a:off x="1200959" y="1417639"/>
            <a:ext cx="7485840" cy="868361"/>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200" b="1" spc="50" dirty="0" smtClean="0">
                <a:ln w="11430"/>
                <a:solidFill>
                  <a:schemeClr val="tx2">
                    <a:lumMod val="60000"/>
                    <a:lumOff val="40000"/>
                  </a:schemeClr>
                </a:solidFill>
                <a:effectLst>
                  <a:outerShdw blurRad="76200" dist="50800" dir="5400000" algn="tl" rotWithShape="0">
                    <a:srgbClr val="000000">
                      <a:alpha val="65000"/>
                    </a:srgbClr>
                  </a:outerShdw>
                </a:effectLst>
                <a:latin typeface="Matura MT Script Capitals" pitchFamily="66" charset="0"/>
              </a:rPr>
              <a:t>"for the invention of an imaging semiconductor circuit – the CCD sensor</a:t>
            </a:r>
            <a:r>
              <a:rPr lang="en-US" sz="2200" b="1" spc="50" dirty="0" smtClean="0">
                <a:ln w="11430"/>
                <a:solidFill>
                  <a:schemeClr val="tx2">
                    <a:lumMod val="60000"/>
                    <a:lumOff val="40000"/>
                  </a:schemeClr>
                </a:solidFill>
                <a:effectLst>
                  <a:outerShdw blurRad="76200" dist="50800" dir="5400000" algn="tl" rotWithShape="0">
                    <a:srgbClr val="000000">
                      <a:alpha val="65000"/>
                    </a:srgbClr>
                  </a:outerShdw>
                </a:effectLst>
              </a:rPr>
              <a:t>"</a:t>
            </a:r>
          </a:p>
          <a:p>
            <a:endParaRPr lang="en-US" sz="2200" b="1" spc="50" dirty="0">
              <a:ln w="11430"/>
              <a:solidFill>
                <a:schemeClr val="tx2">
                  <a:lumMod val="60000"/>
                  <a:lumOff val="40000"/>
                </a:schemeClr>
              </a:solidFill>
              <a:effectLst>
                <a:outerShdw blurRad="76200" dist="50800" dir="5400000" algn="tl" rotWithShape="0">
                  <a:srgbClr val="000000">
                    <a:alpha val="65000"/>
                  </a:srgbClr>
                </a:outerShdw>
              </a:effectLst>
            </a:endParaRPr>
          </a:p>
        </p:txBody>
      </p:sp>
      <p:pic>
        <p:nvPicPr>
          <p:cNvPr id="4" name="Picture 3" descr="smith.jpg"/>
          <p:cNvPicPr>
            <a:picLocks noChangeAspect="1"/>
          </p:cNvPicPr>
          <p:nvPr/>
        </p:nvPicPr>
        <p:blipFill>
          <a:blip r:embed="rId2" cstate="print"/>
          <a:stretch>
            <a:fillRect/>
          </a:stretch>
        </p:blipFill>
        <p:spPr>
          <a:xfrm>
            <a:off x="1600200" y="2362200"/>
            <a:ext cx="2447924" cy="34301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648200" y="2438400"/>
            <a:ext cx="3886200" cy="3139321"/>
          </a:xfrm>
          <a:prstGeom prst="rect">
            <a:avLst/>
          </a:prstGeom>
          <a:noFill/>
        </p:spPr>
        <p:txBody>
          <a:bodyPr wrap="square" rtlCol="0">
            <a:spAutoFit/>
          </a:bodyPr>
          <a:lstStyle/>
          <a:p>
            <a:r>
              <a:rPr lang="en-US" dirty="0" smtClean="0"/>
              <a:t>Received ¼ of the prize.</a:t>
            </a:r>
          </a:p>
          <a:p>
            <a:endParaRPr lang="en-US" dirty="0"/>
          </a:p>
          <a:p>
            <a:r>
              <a:rPr lang="en-US" dirty="0" smtClean="0"/>
              <a:t>Smith is an American scientist who was born in White Plains, New York on May 10, 1930. He served in the US Navy and attended both University of Penn and University of Chicago to received his PhD.</a:t>
            </a:r>
          </a:p>
          <a:p>
            <a:endParaRPr lang="en-US" dirty="0"/>
          </a:p>
          <a:p>
            <a:r>
              <a:rPr lang="en-US" dirty="0" smtClean="0"/>
              <a:t>He invented the CCD sensor device with Willard S. Boyle.</a:t>
            </a:r>
            <a:endParaRPr lang="en-US" dirty="0"/>
          </a:p>
        </p:txBody>
      </p:sp>
    </p:spTree>
  </p:cSld>
  <p:clrMapOvr>
    <a:masterClrMapping/>
  </p:clrMapOvr>
</p:sld>
</file>

<file path=ppt/theme/theme1.xml><?xml version="1.0" encoding="utf-8"?>
<a:theme xmlns:a="http://schemas.openxmlformats.org/drawingml/2006/main" name="Metallic Bold Wav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Metallic Bold Waves</Template>
  <TotalTime>69</TotalTime>
  <Words>250</Words>
  <Application>Microsoft Office PowerPoint</Application>
  <PresentationFormat>On-screen Show (4:3)</PresentationFormat>
  <Paragraphs>23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Metallic Bold Waves</vt:lpstr>
      <vt:lpstr>Nobel Peace Prize Winners in Physics</vt:lpstr>
      <vt:lpstr>Charles K. Kao</vt:lpstr>
      <vt:lpstr>Willard s. Boyle</vt:lpstr>
      <vt:lpstr>George E. Smith</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Nobel Peace Prize Winners in Physics</dc:title>
  <dc:creator>Rachael</dc:creator>
  <cp:lastModifiedBy>Rachael</cp:lastModifiedBy>
  <cp:revision>8</cp:revision>
  <dcterms:created xsi:type="dcterms:W3CDTF">2009-11-05T23:45:57Z</dcterms:created>
  <dcterms:modified xsi:type="dcterms:W3CDTF">2009-11-06T00:55:54Z</dcterms:modified>
</cp:coreProperties>
</file>